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1" r:id="rId3"/>
    <p:sldId id="262" r:id="rId4"/>
    <p:sldId id="267" r:id="rId5"/>
    <p:sldId id="264" r:id="rId6"/>
    <p:sldId id="269" r:id="rId7"/>
    <p:sldId id="266" r:id="rId8"/>
    <p:sldId id="270" r:id="rId9"/>
    <p:sldId id="271" r:id="rId10"/>
    <p:sldId id="272" r:id="rId11"/>
    <p:sldId id="273" r:id="rId12"/>
    <p:sldId id="274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gmar Hegrová" initials="DH" lastIdx="0" clrIdx="0">
    <p:extLst>
      <p:ext uri="{19B8F6BF-5375-455C-9EA6-DF929625EA0E}">
        <p15:presenceInfo xmlns:p15="http://schemas.microsoft.com/office/powerpoint/2012/main" userId="S-1-5-21-2868909108-1785623329-67776594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ADF9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F7F2E-D4A3-4494-B990-1F83C15C4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DA81DA-2FFC-42D9-936E-EE19F267F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415F98-F023-4B63-9AC4-0E6B30CE2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BC5-E6AD-4606-9FD9-B904C53C5E59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009F67-70AC-4FA3-B736-16595D53B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DB6995-961F-49C0-869E-44495C729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921E-A91F-46C1-8716-916121A9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44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F851D4-2924-4258-9CF3-27815FF85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F2CD97-0C06-4D92-BC0C-5C92151B5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67E592-AB48-44FD-99D6-0A3FBFD9B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BC5-E6AD-4606-9FD9-B904C53C5E59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DAD79F-597F-4B83-8E37-6E5E71E00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C60E2D-BB0F-4647-83D2-528709374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921E-A91F-46C1-8716-916121A9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239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B5EA1C4-45E6-4E58-8721-28E1F3254B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43346DD-D704-4B51-90CA-091F139BB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98F066-4880-4FD7-8E26-DF64449DA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BC5-E6AD-4606-9FD9-B904C53C5E59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CC8CF6-6AB9-4E9A-BC1F-86B85117C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E555D4-74F9-4F47-BBB0-DB92E82C6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921E-A91F-46C1-8716-916121A9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81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F66F6-F7BE-4BCB-AEC0-5FDD36488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1E008F-82E0-4AA6-8400-EE0C47015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A77E29-985D-4E8E-AC38-77729A251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BC5-E6AD-4606-9FD9-B904C53C5E59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1DD71A-58C6-473F-9F7C-2434958B4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BB655A-FBA8-4EBB-B589-A7074DB5D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921E-A91F-46C1-8716-916121A9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708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991E5E-4CC7-4AD6-8768-D4DBEDF39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B327D04-0A27-4BCD-B3D8-54E00A638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0F3D31-691A-4DAA-8DEE-A07AFDE17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BC5-E6AD-4606-9FD9-B904C53C5E59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AFE50D-9FF4-4FFC-ADBD-4C4D34DD0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E55229-6E74-4A02-A370-7D3559E1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921E-A91F-46C1-8716-916121A9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1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92F17-4190-4B52-8ED3-6B3127A90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77A09A-40D1-4503-94A1-A38794A82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88E1F19-52F1-465E-B4D9-395B5443C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9CDAE2-75AF-43C1-9483-E77935F3D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BC5-E6AD-4606-9FD9-B904C53C5E59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02C68F-D3D9-4783-ABE6-426913B54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973BB3-89E7-4813-B5B3-EA5DC1B98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921E-A91F-46C1-8716-916121A9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25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9E4D46-7703-4EE3-94FE-8BD28925E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3FF4A5E-3DBB-4BCA-B056-070CFF59E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DD4E1D6-4202-4908-B00F-5F76E0F2E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5803A51-E94E-459D-B977-A528B226A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FCB6A1D-D7D5-4CEA-84DB-A259B625CB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FC5AD05-C976-4604-9FCD-DEAB8B61D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BC5-E6AD-4606-9FD9-B904C53C5E59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4F72141-5A96-480F-B1C6-5A32AED3C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45A78C5-BCF0-4F38-B600-1C2B50F63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921E-A91F-46C1-8716-916121A9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61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FC4F4C-4DCE-471A-A6F0-909A9B26C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3BA13EC-3A49-496E-B310-A954BE1D9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BC5-E6AD-4606-9FD9-B904C53C5E59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89BEC2-8EC4-4681-96D4-B5C42EAB3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DCDD1D8-8C84-43D9-B8A3-33D3319D1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921E-A91F-46C1-8716-916121A9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726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A82EE59-060C-49A7-9FD9-EE5E8866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BC5-E6AD-4606-9FD9-B904C53C5E59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B84F3FF-9F0A-449E-8599-68EA8FBC0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30E7D0D-5751-45F0-BDE2-F4FD6959A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921E-A91F-46C1-8716-916121A9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74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0EDD8-054A-494E-8D4F-805A935EE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26E6EC-93A1-454D-9B34-E6F698B2C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78DD876-ABD8-4072-A1E7-AB182AD04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084167B-E1A6-4F7A-B21B-1814DD5CA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BC5-E6AD-4606-9FD9-B904C53C5E59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BF92FF3-0986-48D4-960E-8B291DC4F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4BC4FA-2B57-4127-853F-0A714CA87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921E-A91F-46C1-8716-916121A9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84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2F0C57-1939-456F-A0D4-C8697EDDD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C52C201-3DD3-40EC-A355-FBEB21A119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DF6B35D-82FB-47AE-881A-15235F3419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CB6FEF-BFE2-4A38-9002-DEB8502B2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BC5-E6AD-4606-9FD9-B904C53C5E59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5FC4D6-CE78-4059-A689-95EF65DF8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644D88-250D-41E9-957D-4B6288EC7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921E-A91F-46C1-8716-916121A9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88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AF71B1F-EEFA-4D7E-92AA-A3D26D867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9F1E475-222C-4750-AA4C-CD7D880F4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1D6EC7-BE7F-499A-89B8-632C65572E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B2BC5-E6AD-4606-9FD9-B904C53C5E59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197E78-36EC-4358-A4B8-7AFBE618A6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59BFC6-F063-4ED7-9CDA-0961450904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D921E-A91F-46C1-8716-916121A9C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87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Gtoa0VcnsY" TargetMode="External"/><Relationship Id="rId2" Type="http://schemas.openxmlformats.org/officeDocument/2006/relationships/hyperlink" Target="https://www.youtube.com/watch?v=7lJfcWrpDe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5JvS5E9YUcM" TargetMode="External"/><Relationship Id="rId5" Type="http://schemas.openxmlformats.org/officeDocument/2006/relationships/hyperlink" Target="https://www.youtube.com/watch?v=znO8q5Ht17g" TargetMode="External"/><Relationship Id="rId4" Type="http://schemas.openxmlformats.org/officeDocument/2006/relationships/hyperlink" Target="https://www.youtube.com/watch?v=aJb-u-1LPzY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3D7FF-B74F-43F9-AC02-5A6BA9C11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36434"/>
          </a:xfrm>
        </p:spPr>
        <p:txBody>
          <a:bodyPr/>
          <a:lstStyle/>
          <a:p>
            <a:pPr algn="ctr"/>
            <a:r>
              <a:rPr lang="cs-CZ" b="1" dirty="0"/>
              <a:t>Opakování členovci – stavba těla - úvod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3FC329-3345-44E8-9A2B-C9E5EEF99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751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FB9F4-9F24-43E9-9116-14AD9E43E3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CCFF"/>
          </a:solidFill>
        </p:spPr>
        <p:txBody>
          <a:bodyPr/>
          <a:lstStyle/>
          <a:p>
            <a:r>
              <a:rPr lang="cs-CZ" dirty="0"/>
              <a:t>VNITŘNÍ STAVBA TĚLA PAVOUKŮ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51ABC37E-71E6-420F-B1C9-86A86F25CC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8206" y="1303626"/>
            <a:ext cx="8295588" cy="5430925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9B04306C-AD6F-414B-A881-3C2ACF33A3CD}"/>
              </a:ext>
            </a:extLst>
          </p:cNvPr>
          <p:cNvSpPr/>
          <p:nvPr/>
        </p:nvSpPr>
        <p:spPr>
          <a:xfrm>
            <a:off x="119409" y="2784050"/>
            <a:ext cx="2391265" cy="3959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NERVOVÁ SOUSTAVA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CE1754D-4A24-4C71-9920-065FABD2CE8F}"/>
              </a:ext>
            </a:extLst>
          </p:cNvPr>
          <p:cNvSpPr/>
          <p:nvPr/>
        </p:nvSpPr>
        <p:spPr>
          <a:xfrm>
            <a:off x="9618481" y="3623163"/>
            <a:ext cx="2391264" cy="3959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MALPIGICKÉ TRUBICE</a:t>
            </a: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DAB8C3F-4B5A-4CC3-BC78-03B2251529C4}"/>
              </a:ext>
            </a:extLst>
          </p:cNvPr>
          <p:cNvSpPr/>
          <p:nvPr/>
        </p:nvSpPr>
        <p:spPr>
          <a:xfrm>
            <a:off x="9681326" y="5452135"/>
            <a:ext cx="2391265" cy="5433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ROZMNOŽOVACÍ SOUSTAVA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87B320FF-BE6A-4A43-9DA9-61AB2A0936B8}"/>
              </a:ext>
            </a:extLst>
          </p:cNvPr>
          <p:cNvSpPr/>
          <p:nvPr/>
        </p:nvSpPr>
        <p:spPr>
          <a:xfrm>
            <a:off x="5429839" y="6096949"/>
            <a:ext cx="2932521" cy="3959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PLICNÍ VAK</a:t>
            </a: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88826D1-2CCD-4C52-8318-FDFC6792920A}"/>
              </a:ext>
            </a:extLst>
          </p:cNvPr>
          <p:cNvSpPr/>
          <p:nvPr/>
        </p:nvSpPr>
        <p:spPr>
          <a:xfrm>
            <a:off x="-1" y="4182360"/>
            <a:ext cx="2417975" cy="3959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TRÁVICÍ SOUSTAVA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2EAC21E-9175-4FBC-9E9F-CA4976166AE7}"/>
              </a:ext>
            </a:extLst>
          </p:cNvPr>
          <p:cNvSpPr/>
          <p:nvPr/>
        </p:nvSpPr>
        <p:spPr>
          <a:xfrm>
            <a:off x="9455085" y="2834326"/>
            <a:ext cx="2391265" cy="3959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TRUBICOVITÉ SRDCE</a:t>
            </a:r>
            <a:endParaRPr lang="cs-CZ" dirty="0"/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9CE0458C-FF30-4C5E-9082-20F17D5FA8C3}"/>
              </a:ext>
            </a:extLst>
          </p:cNvPr>
          <p:cNvCxnSpPr>
            <a:stCxn id="5" idx="3"/>
          </p:cNvCxnSpPr>
          <p:nvPr/>
        </p:nvCxnSpPr>
        <p:spPr>
          <a:xfrm>
            <a:off x="2510674" y="2982013"/>
            <a:ext cx="1514571" cy="15962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4A0E7000-3B4F-4986-B579-22945E2935E0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7861958" y="4845377"/>
            <a:ext cx="1819368" cy="8784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F1AD5265-9CB0-4A06-B014-0E0A1D7EC691}"/>
              </a:ext>
            </a:extLst>
          </p:cNvPr>
          <p:cNvCxnSpPr>
            <a:cxnSpLocks/>
          </p:cNvCxnSpPr>
          <p:nvPr/>
        </p:nvCxnSpPr>
        <p:spPr>
          <a:xfrm flipH="1">
            <a:off x="8832915" y="3780149"/>
            <a:ext cx="898693" cy="2389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670D757E-42AD-45F0-B5FC-D3F6710DBCA3}"/>
              </a:ext>
            </a:extLst>
          </p:cNvPr>
          <p:cNvCxnSpPr>
            <a:cxnSpLocks/>
          </p:cNvCxnSpPr>
          <p:nvPr/>
        </p:nvCxnSpPr>
        <p:spPr>
          <a:xfrm flipH="1">
            <a:off x="7861957" y="2955304"/>
            <a:ext cx="1582129" cy="5514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C5140E4E-C0A0-4F0A-A1E9-4B1CF1CE5DC8}"/>
              </a:ext>
            </a:extLst>
          </p:cNvPr>
          <p:cNvCxnSpPr>
            <a:cxnSpLocks/>
          </p:cNvCxnSpPr>
          <p:nvPr/>
        </p:nvCxnSpPr>
        <p:spPr>
          <a:xfrm>
            <a:off x="2417974" y="4278734"/>
            <a:ext cx="2351989" cy="4975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181429E9-7222-492E-A23C-0F4279F84FCC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6896100" y="5725343"/>
            <a:ext cx="316972" cy="3716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43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ACBAB4-AC1C-4453-8D01-DD396B154D3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CCFF"/>
          </a:solidFill>
        </p:spPr>
        <p:txBody>
          <a:bodyPr/>
          <a:lstStyle/>
          <a:p>
            <a:r>
              <a:rPr lang="cs-CZ" dirty="0"/>
              <a:t>PAVOUKOVCI  (ZÁPIS)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68B9B5-CEB6-4FD5-BDAB-598AE650B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ROZDĚLENÍ: PAVOUCI, SEKÁČI, ŠTÍŘI A ROZTOČI</a:t>
            </a:r>
          </a:p>
          <a:p>
            <a:r>
              <a:rPr lang="cs-CZ" sz="2000" dirty="0"/>
              <a:t>TĚLO- PAVOUCI:</a:t>
            </a:r>
          </a:p>
          <a:p>
            <a:pPr lvl="1"/>
            <a:r>
              <a:rPr lang="cs-CZ" sz="1800" dirty="0"/>
              <a:t>POKRYTO BRVAMI</a:t>
            </a:r>
          </a:p>
          <a:p>
            <a:pPr lvl="1"/>
            <a:r>
              <a:rPr lang="cs-CZ" sz="1800" b="1" u="sng" dirty="0"/>
              <a:t>HLAVOHRUĎ</a:t>
            </a:r>
          </a:p>
          <a:p>
            <a:pPr lvl="3"/>
            <a:r>
              <a:rPr lang="cs-CZ" dirty="0"/>
              <a:t>MAKADLA</a:t>
            </a:r>
          </a:p>
          <a:p>
            <a:pPr lvl="3"/>
            <a:r>
              <a:rPr lang="cs-CZ" dirty="0"/>
              <a:t>KLEPÍTKA S JEDOVOU ŽLÁZOU</a:t>
            </a:r>
          </a:p>
          <a:p>
            <a:pPr lvl="3"/>
            <a:r>
              <a:rPr lang="cs-CZ" dirty="0"/>
              <a:t>4 PÁRY KONČETIN</a:t>
            </a:r>
          </a:p>
          <a:p>
            <a:pPr marL="648000" lvl="3"/>
            <a:r>
              <a:rPr lang="cs-CZ" b="1" u="sng" dirty="0"/>
              <a:t>ZADEČEK</a:t>
            </a:r>
          </a:p>
          <a:p>
            <a:pPr marL="1562400" lvl="5"/>
            <a:r>
              <a:rPr lang="cs-CZ" dirty="0"/>
              <a:t>SNOVACÍ BRADAVKY- PAVUČINA</a:t>
            </a:r>
          </a:p>
          <a:p>
            <a:pPr marL="1562400" lvl="5"/>
            <a:r>
              <a:rPr lang="cs-CZ" dirty="0"/>
              <a:t>PLICNÍ VAK- DÝCHÁNÍ</a:t>
            </a:r>
          </a:p>
          <a:p>
            <a:pPr marL="0" lvl="5"/>
            <a:r>
              <a:rPr lang="cs-CZ" dirty="0"/>
              <a:t>POTRAVA:  HMYZ - MIMOTĚLNÍ TRÁVENÍ</a:t>
            </a:r>
          </a:p>
        </p:txBody>
      </p:sp>
    </p:spTree>
    <p:extLst>
      <p:ext uri="{BB962C8B-B14F-4D97-AF65-F5344CB8AC3E}">
        <p14:creationId xmlns:p14="http://schemas.microsoft.com/office/powerpoint/2010/main" val="53686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E4A0A-EF1E-4BBD-A6CD-76BD99793F7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CCFF"/>
          </a:solidFill>
        </p:spPr>
        <p:txBody>
          <a:bodyPr/>
          <a:lstStyle/>
          <a:p>
            <a:r>
              <a:rPr lang="cs-CZ" dirty="0"/>
              <a:t>DÚ Z ONLINE HODINY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A556BA-1224-40D5-B4E9-E28852E9B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cs-CZ" dirty="0"/>
              <a:t>UČEBNICE STR. 67</a:t>
            </a:r>
          </a:p>
          <a:p>
            <a:endParaRPr lang="cs-CZ" dirty="0"/>
          </a:p>
          <a:p>
            <a:r>
              <a:rPr lang="cs-CZ" dirty="0"/>
              <a:t>1. VYSVĚTLI MIMOTĚLNÍ TRÁVENÍ PAVOUKŮ</a:t>
            </a:r>
          </a:p>
          <a:p>
            <a:r>
              <a:rPr lang="cs-CZ" dirty="0"/>
              <a:t>2. CO JE NA OBRÁZKU?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A04C096-733D-4F32-BE26-DB493C946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7119" y="3230449"/>
            <a:ext cx="4557299" cy="304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817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CD9B73-C460-4163-A692-67A4570D0FE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CCFF"/>
          </a:solidFill>
        </p:spPr>
        <p:txBody>
          <a:bodyPr/>
          <a:lstStyle/>
          <a:p>
            <a:r>
              <a:rPr lang="cs-CZ" dirty="0"/>
              <a:t>Stavba těla – větší články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C7AE8246-DD41-4735-8042-5589940E39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039" r="72503"/>
          <a:stretch/>
        </p:blipFill>
        <p:spPr>
          <a:xfrm>
            <a:off x="3034187" y="1849085"/>
            <a:ext cx="986933" cy="438562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E23A664-5AB2-4CBB-93BA-8F1A22EF6E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431"/>
          <a:stretch/>
        </p:blipFill>
        <p:spPr>
          <a:xfrm>
            <a:off x="5463422" y="1827117"/>
            <a:ext cx="2095500" cy="437239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DE58845-0E65-42F1-8D12-3C006AC6A7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733" r="43279"/>
          <a:stretch/>
        </p:blipFill>
        <p:spPr>
          <a:xfrm>
            <a:off x="4021120" y="1827117"/>
            <a:ext cx="1442302" cy="4372394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70AB8FA8-C9ED-4C3D-A398-EC6E2660D759}"/>
              </a:ext>
            </a:extLst>
          </p:cNvPr>
          <p:cNvSpPr/>
          <p:nvPr/>
        </p:nvSpPr>
        <p:spPr>
          <a:xfrm>
            <a:off x="8465270" y="1272619"/>
            <a:ext cx="2888530" cy="5544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HLAVA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8DCCBA38-9A3F-4446-87AF-969AFA76700C}"/>
              </a:ext>
            </a:extLst>
          </p:cNvPr>
          <p:cNvSpPr/>
          <p:nvPr/>
        </p:nvSpPr>
        <p:spPr>
          <a:xfrm>
            <a:off x="8748074" y="231899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DA642F1-5BBD-4D7E-A7AD-C495F9401493}"/>
              </a:ext>
            </a:extLst>
          </p:cNvPr>
          <p:cNvSpPr/>
          <p:nvPr/>
        </p:nvSpPr>
        <p:spPr>
          <a:xfrm>
            <a:off x="8465270" y="2275836"/>
            <a:ext cx="2888530" cy="5544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HRUĎ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45F37F6A-EC56-4FE4-B455-C024020CF411}"/>
              </a:ext>
            </a:extLst>
          </p:cNvPr>
          <p:cNvSpPr/>
          <p:nvPr/>
        </p:nvSpPr>
        <p:spPr>
          <a:xfrm>
            <a:off x="8465270" y="3279053"/>
            <a:ext cx="2888530" cy="5544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ZADEČEK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9F064079-EDE7-43F2-87D9-851CF94F382F}"/>
              </a:ext>
            </a:extLst>
          </p:cNvPr>
          <p:cNvSpPr/>
          <p:nvPr/>
        </p:nvSpPr>
        <p:spPr>
          <a:xfrm>
            <a:off x="8653806" y="4282270"/>
            <a:ext cx="2699994" cy="554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POVRCH TĚLA</a:t>
            </a:r>
          </a:p>
          <a:p>
            <a:pPr algn="ctr"/>
            <a:r>
              <a:rPr lang="cs-CZ" dirty="0"/>
              <a:t>PEVNÁ KUTIKULA</a:t>
            </a: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A3C14C00-4812-48A9-8A1B-BC3FC56EC304}"/>
              </a:ext>
            </a:extLst>
          </p:cNvPr>
          <p:cNvCxnSpPr>
            <a:cxnSpLocks/>
          </p:cNvCxnSpPr>
          <p:nvPr/>
        </p:nvCxnSpPr>
        <p:spPr>
          <a:xfrm flipH="1">
            <a:off x="9305629" y="4836768"/>
            <a:ext cx="352132" cy="376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4433516E-24A0-408C-846C-707DA29AEB52}"/>
              </a:ext>
            </a:extLst>
          </p:cNvPr>
          <p:cNvCxnSpPr>
            <a:cxnSpLocks/>
          </p:cNvCxnSpPr>
          <p:nvPr/>
        </p:nvCxnSpPr>
        <p:spPr>
          <a:xfrm>
            <a:off x="10228082" y="4836768"/>
            <a:ext cx="263951" cy="448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>
            <a:extLst>
              <a:ext uri="{FF2B5EF4-FFF2-40B4-BE49-F238E27FC236}">
                <a16:creationId xmlns:a16="http://schemas.microsoft.com/office/drawing/2014/main" id="{88A397F1-6517-4108-B765-2AC1A2181A58}"/>
              </a:ext>
            </a:extLst>
          </p:cNvPr>
          <p:cNvSpPr/>
          <p:nvPr/>
        </p:nvSpPr>
        <p:spPr>
          <a:xfrm>
            <a:off x="8533418" y="5221583"/>
            <a:ext cx="1133770" cy="339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CHITIN</a:t>
            </a: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E2B47073-4D9F-4401-8045-4A291C613884}"/>
              </a:ext>
            </a:extLst>
          </p:cNvPr>
          <p:cNvSpPr/>
          <p:nvPr/>
        </p:nvSpPr>
        <p:spPr>
          <a:xfrm>
            <a:off x="10124387" y="5264083"/>
            <a:ext cx="1442302" cy="659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UHLIČITAN VÁPENATÝ</a:t>
            </a:r>
          </a:p>
        </p:txBody>
      </p: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E5010507-FB4A-4DE5-AD39-8BFEFF90A660}"/>
              </a:ext>
            </a:extLst>
          </p:cNvPr>
          <p:cNvCxnSpPr>
            <a:stCxn id="18" idx="2"/>
          </p:cNvCxnSpPr>
          <p:nvPr/>
        </p:nvCxnSpPr>
        <p:spPr>
          <a:xfrm>
            <a:off x="9100303" y="5560948"/>
            <a:ext cx="381392" cy="673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8BCCEA14-D587-4F4C-8E6C-4F8ED6476886}"/>
              </a:ext>
            </a:extLst>
          </p:cNvPr>
          <p:cNvCxnSpPr>
            <a:cxnSpLocks/>
          </p:cNvCxnSpPr>
          <p:nvPr/>
        </p:nvCxnSpPr>
        <p:spPr>
          <a:xfrm flipH="1">
            <a:off x="10228083" y="5923958"/>
            <a:ext cx="414779" cy="275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>
            <a:extLst>
              <a:ext uri="{FF2B5EF4-FFF2-40B4-BE49-F238E27FC236}">
                <a16:creationId xmlns:a16="http://schemas.microsoft.com/office/drawing/2014/main" id="{D14D63AA-A4F6-4214-B180-122EC02E2079}"/>
              </a:ext>
            </a:extLst>
          </p:cNvPr>
          <p:cNvSpPr/>
          <p:nvPr/>
        </p:nvSpPr>
        <p:spPr>
          <a:xfrm>
            <a:off x="9290998" y="6234714"/>
            <a:ext cx="1351863" cy="554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PEVNÁ KOSTRA</a:t>
            </a:r>
          </a:p>
        </p:txBody>
      </p:sp>
    </p:spTree>
    <p:extLst>
      <p:ext uri="{BB962C8B-B14F-4D97-AF65-F5344CB8AC3E}">
        <p14:creationId xmlns:p14="http://schemas.microsoft.com/office/powerpoint/2010/main" val="192167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1.85185E-6 L -0.21237 0.0016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25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4.81481E-6 L -0.16471 -0.0009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2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38 -0.0023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8" grpId="0" animBg="1"/>
      <p:bldP spid="1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235BE-A391-4387-955D-D1A19CF6686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CCFF"/>
          </a:solidFill>
        </p:spPr>
        <p:txBody>
          <a:bodyPr/>
          <a:lstStyle/>
          <a:p>
            <a:r>
              <a:rPr lang="cs-CZ" dirty="0"/>
              <a:t>ČLENOVCI - VNITŘNÍ STAVBA TĚLA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FAC9AC-03C2-48AD-BF65-DDC5FFD3A5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1671" y="1411366"/>
            <a:ext cx="6731183" cy="5179856"/>
          </a:xfrm>
          <a:prstGeom prst="rect">
            <a:avLst/>
          </a:prstGeom>
        </p:spPr>
      </p:pic>
      <p:sp>
        <p:nvSpPr>
          <p:cNvPr id="11" name="Zástupný symbol pro obsah 10">
            <a:extLst>
              <a:ext uri="{FF2B5EF4-FFF2-40B4-BE49-F238E27FC236}">
                <a16:creationId xmlns:a16="http://schemas.microsoft.com/office/drawing/2014/main" id="{EB363099-FC5F-4088-987A-C60FDED56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3DA0F60-9276-4601-A87F-694BF6E7142A}"/>
              </a:ext>
            </a:extLst>
          </p:cNvPr>
          <p:cNvSpPr/>
          <p:nvPr/>
        </p:nvSpPr>
        <p:spPr>
          <a:xfrm>
            <a:off x="3748663" y="5686769"/>
            <a:ext cx="1436461" cy="4901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NERVOVÁ SOUSTAVA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EFE61D0-0385-4776-B0AF-91D7CC0F11F4}"/>
              </a:ext>
            </a:extLst>
          </p:cNvPr>
          <p:cNvSpPr/>
          <p:nvPr/>
        </p:nvSpPr>
        <p:spPr>
          <a:xfrm>
            <a:off x="8338726" y="3169351"/>
            <a:ext cx="1436461" cy="4901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bg1"/>
              </a:solidFill>
            </a:endParaRP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E48821F8-201F-45C7-80C0-D93F57FF7645}"/>
              </a:ext>
            </a:extLst>
          </p:cNvPr>
          <p:cNvSpPr/>
          <p:nvPr/>
        </p:nvSpPr>
        <p:spPr>
          <a:xfrm>
            <a:off x="2312202" y="2702364"/>
            <a:ext cx="1436461" cy="4901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CA73BC68-341A-478C-9D15-54C9883595BF}"/>
              </a:ext>
            </a:extLst>
          </p:cNvPr>
          <p:cNvSpPr/>
          <p:nvPr/>
        </p:nvSpPr>
        <p:spPr>
          <a:xfrm>
            <a:off x="5714999" y="5934238"/>
            <a:ext cx="1436461" cy="4901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TRÁVICÍ SOUSTAVA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D5ACC913-25B7-4D39-A8E4-148B781D5332}"/>
              </a:ext>
            </a:extLst>
          </p:cNvPr>
          <p:cNvSpPr/>
          <p:nvPr/>
        </p:nvSpPr>
        <p:spPr>
          <a:xfrm>
            <a:off x="7910437" y="6104170"/>
            <a:ext cx="1436461" cy="4901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VYLUČOVACÍ SOUSTAVA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5C44CE81-E290-4F79-A66B-763662EC44DB}"/>
              </a:ext>
            </a:extLst>
          </p:cNvPr>
          <p:cNvSpPr/>
          <p:nvPr/>
        </p:nvSpPr>
        <p:spPr>
          <a:xfrm>
            <a:off x="8062837" y="5134498"/>
            <a:ext cx="2093886" cy="4901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ROZMNOŽOVACÍ SOUSTAVA</a:t>
            </a: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2D071F92-00A3-4A29-8ACA-345DB2ECF423}"/>
              </a:ext>
            </a:extLst>
          </p:cNvPr>
          <p:cNvSpPr/>
          <p:nvPr/>
        </p:nvSpPr>
        <p:spPr>
          <a:xfrm>
            <a:off x="7682533" y="1652721"/>
            <a:ext cx="1436461" cy="4901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CÉVNÍ SOUSTAVA</a:t>
            </a: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F6996440-EDB3-429E-BF63-FFB218CCB0D5}"/>
              </a:ext>
            </a:extLst>
          </p:cNvPr>
          <p:cNvSpPr/>
          <p:nvPr/>
        </p:nvSpPr>
        <p:spPr>
          <a:xfrm>
            <a:off x="3413156" y="2039866"/>
            <a:ext cx="1436461" cy="4901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VZDUŠNICE</a:t>
            </a: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FFFC84F3-0760-4172-8175-9E79C0A13C2C}"/>
              </a:ext>
            </a:extLst>
          </p:cNvPr>
          <p:cNvSpPr/>
          <p:nvPr/>
        </p:nvSpPr>
        <p:spPr>
          <a:xfrm>
            <a:off x="7882733" y="6095742"/>
            <a:ext cx="1436461" cy="4901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68CA6E2B-2077-4FDA-9B9A-67C947A25B29}"/>
              </a:ext>
            </a:extLst>
          </p:cNvPr>
          <p:cNvSpPr/>
          <p:nvPr/>
        </p:nvSpPr>
        <p:spPr>
          <a:xfrm>
            <a:off x="3443013" y="1997069"/>
            <a:ext cx="1436461" cy="4901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E0C38A38-F8AF-4A68-9736-51BE0EEFBA01}"/>
              </a:ext>
            </a:extLst>
          </p:cNvPr>
          <p:cNvSpPr/>
          <p:nvPr/>
        </p:nvSpPr>
        <p:spPr>
          <a:xfrm>
            <a:off x="7704463" y="1633111"/>
            <a:ext cx="1436461" cy="4901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0659FFE8-B5F6-4EBF-B4E7-5E8E3D5092D5}"/>
              </a:ext>
            </a:extLst>
          </p:cNvPr>
          <p:cNvSpPr/>
          <p:nvPr/>
        </p:nvSpPr>
        <p:spPr>
          <a:xfrm>
            <a:off x="3748663" y="5688915"/>
            <a:ext cx="1436461" cy="4901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5C837D14-D44F-4FEF-9DC8-8FFBBEDED59B}"/>
              </a:ext>
            </a:extLst>
          </p:cNvPr>
          <p:cNvSpPr/>
          <p:nvPr/>
        </p:nvSpPr>
        <p:spPr>
          <a:xfrm>
            <a:off x="5603346" y="5934238"/>
            <a:ext cx="1436461" cy="4901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411DB5EF-758D-4F30-AD8D-D112007A0F2B}"/>
              </a:ext>
            </a:extLst>
          </p:cNvPr>
          <p:cNvSpPr/>
          <p:nvPr/>
        </p:nvSpPr>
        <p:spPr>
          <a:xfrm>
            <a:off x="8062838" y="5142926"/>
            <a:ext cx="2093886" cy="4901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61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97F75-3FE1-4DA8-A2DE-24ABAAAF1DB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CCFF"/>
          </a:solidFill>
        </p:spPr>
        <p:txBody>
          <a:bodyPr/>
          <a:lstStyle/>
          <a:p>
            <a:r>
              <a:rPr lang="cs-CZ" dirty="0"/>
              <a:t>DÚ - KONROLA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FB3BE0-F2B2-4A64-B0CF-A28B0846E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Vyhledej 4 informace o ostrorepech.</a:t>
            </a:r>
          </a:p>
          <a:p>
            <a:r>
              <a:rPr lang="cs-CZ" sz="2400" dirty="0">
                <a:solidFill>
                  <a:srgbClr val="FF0000"/>
                </a:solidFill>
              </a:rPr>
              <a:t>KRUNÝŘ, AŽ 60 CM, 5 PÁRŮ KONČETIN, VZHLED KORÝŠI, STAVBA TĚLA- PAVOUCI</a:t>
            </a:r>
          </a:p>
          <a:p>
            <a:r>
              <a:rPr lang="cs-CZ" dirty="0"/>
              <a:t>Kdo je na obrázku v učebnici na straně 67?  JOACHIM BARRANDE</a:t>
            </a:r>
          </a:p>
          <a:p>
            <a:r>
              <a:rPr lang="cs-CZ" dirty="0"/>
              <a:t>Čím se zabýval?</a:t>
            </a:r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83650F5-1A57-47DA-B6CF-80AEBAF7AD75}"/>
              </a:ext>
            </a:extLst>
          </p:cNvPr>
          <p:cNvSpPr/>
          <p:nvPr/>
        </p:nvSpPr>
        <p:spPr>
          <a:xfrm>
            <a:off x="1008668" y="3885913"/>
            <a:ext cx="4176075" cy="546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PALEONTOLOG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2473568-89C6-4063-90EB-CEF82C424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0412" y="3932752"/>
            <a:ext cx="4206605" cy="49991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CF36B53-7F48-4A9F-88C4-21C3D30D95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4963" y="3365368"/>
            <a:ext cx="4017612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35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82CB6B-732E-4BED-B42A-EBB47BAB23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CCFF"/>
          </a:solidFill>
        </p:spPr>
        <p:txBody>
          <a:bodyPr/>
          <a:lstStyle/>
          <a:p>
            <a:r>
              <a:rPr lang="cs-CZ" dirty="0"/>
              <a:t>Přežili z prvohor PŘED 400 MIL. LET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51E008-423A-4C62-B4DD-1687B5B1C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OSTROREP</a:t>
            </a:r>
          </a:p>
          <a:p>
            <a:r>
              <a:rPr lang="cs-CZ" dirty="0"/>
              <a:t>AŽ 60 CM</a:t>
            </a:r>
          </a:p>
          <a:p>
            <a:r>
              <a:rPr lang="cs-CZ" dirty="0"/>
              <a:t>DŘÍVE JEN 1 CM</a:t>
            </a:r>
          </a:p>
          <a:p>
            <a:r>
              <a:rPr lang="cs-CZ" dirty="0"/>
              <a:t>KRUNÝŘ, OSTEN</a:t>
            </a:r>
          </a:p>
          <a:p>
            <a:r>
              <a:rPr lang="cs-CZ" dirty="0"/>
              <a:t>MODRÁ KREV-KRVOMÍZA</a:t>
            </a:r>
          </a:p>
          <a:p>
            <a:endParaRPr lang="cs-CZ" dirty="0"/>
          </a:p>
          <a:p>
            <a:r>
              <a:rPr lang="cs-CZ" dirty="0"/>
              <a:t>5 PÁRŮ KONČETIN</a:t>
            </a:r>
          </a:p>
          <a:p>
            <a:r>
              <a:rPr lang="cs-CZ" dirty="0"/>
              <a:t>BEZOBRATLÍ ŽIVOČICHOVÉ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E756D2B-C625-4D52-B360-1111A97E4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3642" y="2305777"/>
            <a:ext cx="5918205" cy="331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54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092E27-A68F-4240-BB81-C75028D3DD2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CCFF"/>
          </a:solidFill>
        </p:spPr>
        <p:txBody>
          <a:bodyPr/>
          <a:lstStyle/>
          <a:p>
            <a:r>
              <a:rPr lang="cs-CZ" dirty="0"/>
              <a:t>JOACHIM BARRANDE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3010E1B9-168F-450D-9893-C5F6DB4699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86502" y="1763604"/>
            <a:ext cx="4004772" cy="482250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F9B55C87-4E0F-49B3-BAEB-F0AF509FA94E}"/>
              </a:ext>
            </a:extLst>
          </p:cNvPr>
          <p:cNvSpPr/>
          <p:nvPr/>
        </p:nvSpPr>
        <p:spPr>
          <a:xfrm>
            <a:off x="1376313" y="2141954"/>
            <a:ext cx="4176075" cy="546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PALEONTOLOG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4B72A1F-EF4E-4C5D-A6CF-BC5AC5948A87}"/>
              </a:ext>
            </a:extLst>
          </p:cNvPr>
          <p:cNvSpPr/>
          <p:nvPr/>
        </p:nvSpPr>
        <p:spPr>
          <a:xfrm>
            <a:off x="1376313" y="3289955"/>
            <a:ext cx="4193308" cy="433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VĚDEC ZABÝVAJÍCÍ SE ZKAMENĚLINAMI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776F4EA-F289-4349-A0AA-FF1690042899}"/>
              </a:ext>
            </a:extLst>
          </p:cNvPr>
          <p:cNvSpPr/>
          <p:nvPr/>
        </p:nvSpPr>
        <p:spPr>
          <a:xfrm>
            <a:off x="1517715" y="4174854"/>
            <a:ext cx="4004772" cy="433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BARRANDIEN</a:t>
            </a:r>
          </a:p>
        </p:txBody>
      </p:sp>
    </p:spTree>
    <p:extLst>
      <p:ext uri="{BB962C8B-B14F-4D97-AF65-F5344CB8AC3E}">
        <p14:creationId xmlns:p14="http://schemas.microsoft.com/office/powerpoint/2010/main" val="71937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E2FE23-E51F-44D9-B962-F912C258FB95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cs-CZ" dirty="0"/>
              <a:t>videoukázky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5FB096-8D50-4941-9830-FE5A86396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https://www.youtube.com/watch?v=7lJfcWrpDeY</a:t>
            </a:r>
            <a:endParaRPr lang="cs-CZ" dirty="0"/>
          </a:p>
          <a:p>
            <a:r>
              <a:rPr lang="cs-CZ" dirty="0"/>
              <a:t>8 min ostrorep</a:t>
            </a:r>
          </a:p>
          <a:p>
            <a:r>
              <a:rPr lang="cs-CZ" dirty="0">
                <a:hlinkClick r:id="rId3"/>
              </a:rPr>
              <a:t>https://www.youtube.com/watch?v=rGtoa0VcnsY</a:t>
            </a:r>
            <a:endParaRPr lang="cs-CZ" dirty="0"/>
          </a:p>
          <a:p>
            <a:r>
              <a:rPr lang="cs-CZ" dirty="0"/>
              <a:t>Ostrorep pohyb</a:t>
            </a:r>
          </a:p>
          <a:p>
            <a:r>
              <a:rPr lang="cs-CZ" dirty="0">
                <a:hlinkClick r:id="rId4"/>
              </a:rPr>
              <a:t>https://www.youtube.com/watch?v=aJb-u-1LPzY</a:t>
            </a:r>
            <a:r>
              <a:rPr lang="cs-CZ" dirty="0"/>
              <a:t> ostrorep</a:t>
            </a:r>
          </a:p>
          <a:p>
            <a:r>
              <a:rPr lang="cs-CZ" dirty="0">
                <a:hlinkClick r:id="rId5"/>
              </a:rPr>
              <a:t>https://www.youtube.com/watch?v=znO8q5Ht17g</a:t>
            </a:r>
            <a:r>
              <a:rPr lang="cs-CZ" dirty="0"/>
              <a:t> trilobit</a:t>
            </a:r>
          </a:p>
          <a:p>
            <a:r>
              <a:rPr lang="cs-CZ" dirty="0">
                <a:hlinkClick r:id="rId6"/>
              </a:rPr>
              <a:t>https://www.youtube.com/watch?v=5JvS5E9YUcM</a:t>
            </a:r>
            <a:r>
              <a:rPr lang="cs-CZ" dirty="0"/>
              <a:t>  trilobit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1986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75D33-A9B1-404B-97CB-925AED167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4" y="365125"/>
            <a:ext cx="10429126" cy="1325563"/>
          </a:xfrm>
          <a:solidFill>
            <a:srgbClr val="CCCCFF"/>
          </a:solidFill>
        </p:spPr>
        <p:txBody>
          <a:bodyPr/>
          <a:lstStyle/>
          <a:p>
            <a:r>
              <a:rPr lang="cs-CZ" dirty="0"/>
              <a:t>PAVOUKOVCI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453F79-F799-4127-8AC0-65BD9F996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TĚLO</a:t>
            </a:r>
          </a:p>
          <a:p>
            <a:pPr lvl="1"/>
            <a:r>
              <a:rPr lang="cs-CZ" dirty="0"/>
              <a:t>HLAVOHRUĎ</a:t>
            </a:r>
          </a:p>
          <a:p>
            <a:pPr lvl="1"/>
            <a:r>
              <a:rPr lang="cs-CZ" dirty="0"/>
              <a:t>ZADEČEK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HLAVOHRUĎ – KLEPÍTKA</a:t>
            </a:r>
          </a:p>
          <a:p>
            <a:pPr marL="457200" lvl="1" indent="0">
              <a:buNone/>
            </a:pPr>
            <a:r>
              <a:rPr lang="cs-CZ" dirty="0"/>
              <a:t>                            - MAKADLA</a:t>
            </a:r>
          </a:p>
          <a:p>
            <a:pPr marL="457200" lvl="1" indent="0">
              <a:buNone/>
            </a:pPr>
            <a:r>
              <a:rPr lang="cs-CZ" dirty="0"/>
              <a:t>                            - 4 PÁRY KONČETIN</a:t>
            </a:r>
          </a:p>
          <a:p>
            <a:pPr marL="0" lvl="1"/>
            <a:endParaRPr lang="cs-CZ" dirty="0"/>
          </a:p>
          <a:p>
            <a:pPr marL="0" lvl="1"/>
            <a:r>
              <a:rPr lang="cs-CZ" dirty="0"/>
              <a:t>NA SOUŠI</a:t>
            </a:r>
          </a:p>
          <a:p>
            <a:pPr marL="0" lvl="1"/>
            <a:endParaRPr lang="cs-CZ" dirty="0"/>
          </a:p>
          <a:p>
            <a:pPr marL="0" lvl="1"/>
            <a:r>
              <a:rPr lang="cs-CZ" dirty="0"/>
              <a:t>PAVOUCI, SEKÁČI, ŠTÍŘI A ROZTOČI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69BA639-8F88-4957-A6AF-F88337D725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5448" y="1182957"/>
            <a:ext cx="5997166" cy="449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24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BFEBC-40F6-49B4-AF6F-F2AF80D559D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CCFF"/>
          </a:solidFill>
        </p:spPr>
        <p:txBody>
          <a:bodyPr/>
          <a:lstStyle/>
          <a:p>
            <a:r>
              <a:rPr lang="cs-CZ" dirty="0"/>
              <a:t>TĚLO PAVOUKŮ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C5C3F216-85F7-4AE4-A18D-58FD5FDFD0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49806"/>
          <a:stretch/>
        </p:blipFill>
        <p:spPr>
          <a:xfrm>
            <a:off x="838200" y="1554676"/>
            <a:ext cx="3724068" cy="485728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12F4C7A-8412-41F7-91F5-DFD5B0B517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806" r="47917"/>
          <a:stretch/>
        </p:blipFill>
        <p:spPr>
          <a:xfrm>
            <a:off x="5779383" y="1554676"/>
            <a:ext cx="168930" cy="485728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87CCDE0-C64E-48D5-8118-AC9490DE47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797" r="1912"/>
          <a:stretch/>
        </p:blipFill>
        <p:spPr>
          <a:xfrm>
            <a:off x="7084515" y="1554675"/>
            <a:ext cx="3434499" cy="4857289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D9D4EF90-F69C-486C-920C-B48DE48E9E43}"/>
              </a:ext>
            </a:extLst>
          </p:cNvPr>
          <p:cNvSpPr/>
          <p:nvPr/>
        </p:nvSpPr>
        <p:spPr>
          <a:xfrm>
            <a:off x="2130458" y="1809946"/>
            <a:ext cx="1687398" cy="405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HLAVOHRUĎ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0E6296F-6311-4D5E-8E18-6C3D94C836ED}"/>
              </a:ext>
            </a:extLst>
          </p:cNvPr>
          <p:cNvSpPr/>
          <p:nvPr/>
        </p:nvSpPr>
        <p:spPr>
          <a:xfrm>
            <a:off x="7645715" y="2139885"/>
            <a:ext cx="1649690" cy="395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ZADEČEK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54A3FE2-0117-40D3-81EF-7B5C062090EC}"/>
              </a:ext>
            </a:extLst>
          </p:cNvPr>
          <p:cNvSpPr/>
          <p:nvPr/>
        </p:nvSpPr>
        <p:spPr>
          <a:xfrm>
            <a:off x="5439266" y="854559"/>
            <a:ext cx="970961" cy="493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STOPKA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078383A8-2370-41C3-8EC8-F519615BB454}"/>
              </a:ext>
            </a:extLst>
          </p:cNvPr>
          <p:cNvSpPr/>
          <p:nvPr/>
        </p:nvSpPr>
        <p:spPr>
          <a:xfrm>
            <a:off x="2224726" y="6042581"/>
            <a:ext cx="1687398" cy="369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MAKADLA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CE93AD01-4519-468E-A9BF-F7B7737C3B9F}"/>
              </a:ext>
            </a:extLst>
          </p:cNvPr>
          <p:cNvSpPr/>
          <p:nvPr/>
        </p:nvSpPr>
        <p:spPr>
          <a:xfrm>
            <a:off x="4930219" y="6042581"/>
            <a:ext cx="3601039" cy="395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KLEPÍTKA S JEDOVOU ŽLÁZOU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36641BB8-A9F9-4CC0-BCE9-4917B2629A5F}"/>
              </a:ext>
            </a:extLst>
          </p:cNvPr>
          <p:cNvSpPr/>
          <p:nvPr/>
        </p:nvSpPr>
        <p:spPr>
          <a:xfrm>
            <a:off x="4333188" y="1611986"/>
            <a:ext cx="3434499" cy="395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KRÁČIVÉ KONČETINY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FB63FE8-80A6-4F12-AB7B-FBD5531A0DF5}"/>
              </a:ext>
            </a:extLst>
          </p:cNvPr>
          <p:cNvSpPr/>
          <p:nvPr/>
        </p:nvSpPr>
        <p:spPr>
          <a:xfrm>
            <a:off x="8336" y="3638746"/>
            <a:ext cx="1875934" cy="547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JEDNODUCHÁ OČKA</a:t>
            </a: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BFA8CF47-10BE-44E9-9292-A2D24A1D6AEF}"/>
              </a:ext>
            </a:extLst>
          </p:cNvPr>
          <p:cNvCxnSpPr>
            <a:cxnSpLocks/>
          </p:cNvCxnSpPr>
          <p:nvPr/>
        </p:nvCxnSpPr>
        <p:spPr>
          <a:xfrm>
            <a:off x="1819373" y="4119513"/>
            <a:ext cx="1377065" cy="4147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Obdélník 15">
            <a:extLst>
              <a:ext uri="{FF2B5EF4-FFF2-40B4-BE49-F238E27FC236}">
                <a16:creationId xmlns:a16="http://schemas.microsoft.com/office/drawing/2014/main" id="{1013B21C-6AC8-4F1E-BFE0-494F467C7BFD}"/>
              </a:ext>
            </a:extLst>
          </p:cNvPr>
          <p:cNvSpPr/>
          <p:nvPr/>
        </p:nvSpPr>
        <p:spPr>
          <a:xfrm>
            <a:off x="10671142" y="4534293"/>
            <a:ext cx="1395167" cy="650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SNOVACÍ BRADAVKY</a:t>
            </a:r>
          </a:p>
        </p:txBody>
      </p: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B4A77B7D-6769-45A8-85DD-6624E19B096C}"/>
              </a:ext>
            </a:extLst>
          </p:cNvPr>
          <p:cNvCxnSpPr>
            <a:cxnSpLocks/>
            <a:stCxn id="16" idx="1"/>
          </p:cNvCxnSpPr>
          <p:nvPr/>
        </p:nvCxnSpPr>
        <p:spPr>
          <a:xfrm flipH="1">
            <a:off x="9295405" y="4859518"/>
            <a:ext cx="1375737" cy="3252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Obdélník 21">
            <a:extLst>
              <a:ext uri="{FF2B5EF4-FFF2-40B4-BE49-F238E27FC236}">
                <a16:creationId xmlns:a16="http://schemas.microsoft.com/office/drawing/2014/main" id="{014E7304-37AE-454D-BBAB-AFF09EB02E78}"/>
              </a:ext>
            </a:extLst>
          </p:cNvPr>
          <p:cNvSpPr/>
          <p:nvPr/>
        </p:nvSpPr>
        <p:spPr>
          <a:xfrm>
            <a:off x="10671142" y="2450969"/>
            <a:ext cx="1263192" cy="424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BRVY</a:t>
            </a:r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77A52CA5-9580-481B-AFF2-EA2C8A48138C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8470560" y="2663072"/>
            <a:ext cx="2200582" cy="5373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79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2.96296E-6 L 0.09857 0.002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22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96296E-6 L -0.09023 0.000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1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6" grpId="0" animBg="1"/>
      <p:bldP spid="22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308</Words>
  <Application>Microsoft Office PowerPoint</Application>
  <PresentationFormat>Širokoúhlá obrazovka</PresentationFormat>
  <Paragraphs>91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Opakování členovci – stavba těla - úvod</vt:lpstr>
      <vt:lpstr>Stavba těla – větší články</vt:lpstr>
      <vt:lpstr>ČLENOVCI - VNITŘNÍ STAVBA TĚLA </vt:lpstr>
      <vt:lpstr>DÚ - KONROLA</vt:lpstr>
      <vt:lpstr>Přežili z prvohor PŘED 400 MIL. LET</vt:lpstr>
      <vt:lpstr>JOACHIM BARRANDE</vt:lpstr>
      <vt:lpstr>videoukázky</vt:lpstr>
      <vt:lpstr>PAVOUKOVCI</vt:lpstr>
      <vt:lpstr>TĚLO PAVOUKŮ</vt:lpstr>
      <vt:lpstr>VNITŘNÍ STAVBA TĚLA PAVOUKŮ</vt:lpstr>
      <vt:lpstr>PAVOUKOVCI  (ZÁPIS)</vt:lpstr>
      <vt:lpstr>DÚ Z ONLINE HODINY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Vylušti, o čem se budeme učit</dc:title>
  <dc:creator>Dagmar Hegrová</dc:creator>
  <cp:lastModifiedBy>Dagmar Hegrová</cp:lastModifiedBy>
  <cp:revision>26</cp:revision>
  <dcterms:created xsi:type="dcterms:W3CDTF">2021-03-14T12:53:08Z</dcterms:created>
  <dcterms:modified xsi:type="dcterms:W3CDTF">2021-03-18T09:23:12Z</dcterms:modified>
</cp:coreProperties>
</file>